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98" r:id="rId2"/>
    <p:sldId id="299" r:id="rId3"/>
    <p:sldId id="384" r:id="rId4"/>
    <p:sldId id="396" r:id="rId5"/>
    <p:sldId id="321" r:id="rId6"/>
    <p:sldId id="373" r:id="rId7"/>
    <p:sldId id="325" r:id="rId8"/>
    <p:sldId id="385" r:id="rId9"/>
    <p:sldId id="397" r:id="rId10"/>
    <p:sldId id="398" r:id="rId11"/>
    <p:sldId id="399" r:id="rId12"/>
    <p:sldId id="388" r:id="rId13"/>
    <p:sldId id="389" r:id="rId14"/>
    <p:sldId id="391" r:id="rId15"/>
    <p:sldId id="392" r:id="rId16"/>
    <p:sldId id="393" r:id="rId17"/>
    <p:sldId id="394" r:id="rId18"/>
    <p:sldId id="400" r:id="rId19"/>
    <p:sldId id="402" r:id="rId20"/>
    <p:sldId id="371" r:id="rId21"/>
    <p:sldId id="372" r:id="rId22"/>
    <p:sldId id="346" r:id="rId23"/>
    <p:sldId id="358" r:id="rId24"/>
    <p:sldId id="359" r:id="rId25"/>
    <p:sldId id="382" r:id="rId26"/>
    <p:sldId id="401" r:id="rId27"/>
    <p:sldId id="361" r:id="rId28"/>
    <p:sldId id="363" r:id="rId29"/>
    <p:sldId id="310" r:id="rId30"/>
    <p:sldId id="364" r:id="rId31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33"/>
      <p:bold r:id="rId34"/>
    </p:embeddedFont>
    <p:embeddedFont>
      <p:font typeface="Arial Rounded MT Bold" panose="020B0604020202020204" charset="0"/>
      <p:regular r:id="rId35"/>
    </p:embeddedFont>
    <p:embeddedFont>
      <p:font typeface="Malgun Gothic" panose="020B0503020000020004" pitchFamily="34" charset="-127"/>
      <p:regular r:id="rId33"/>
      <p:bold r:id="rId34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Arial Unicode MS" panose="020B0604020202020204" pitchFamily="34" charset="-128"/>
      <p:regular r:id="rId40"/>
    </p:embeddedFont>
    <p:embeddedFont>
      <p:font typeface="돋움" panose="020B0600000101010101" pitchFamily="34" charset="-127"/>
      <p:regular r:id="rId41"/>
    </p:embeddedFont>
    <p:embeddedFont>
      <p:font typeface="Gulim" panose="020B0600000101010101" pitchFamily="34" charset="-127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CBC"/>
    <a:srgbClr val="FF00FF"/>
    <a:srgbClr val="E4EBB4"/>
    <a:srgbClr val="716E83"/>
    <a:srgbClr val="CACAC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1" d="100"/>
          <a:sy n="111" d="100"/>
        </p:scale>
        <p:origin x="524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61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53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65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92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5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CC2NHivJ_I" TargetMode="External"/><Relationship Id="rId2" Type="http://schemas.openxmlformats.org/officeDocument/2006/relationships/hyperlink" Target="https://www.youtube.com/watch?v=qUSUCpLt49E/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aJXjFRJIBm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1xrd0lSnQA&amp;t=11s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hd?x=1jqt&amp;i=2raghe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1xrd0lSnQA&amp;t=113s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hd?x=1jqt&amp;i=2rag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517208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-4099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 </a:t>
            </a:r>
            <a:r>
              <a:rPr lang="ko-KR" altLang="en-US" sz="40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ㅇ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6474" y="1269267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고</a:t>
            </a:r>
            <a:endParaRPr 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66802" y="1283525"/>
            <a:ext cx="697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ㅇ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28346" y="1299077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+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03917" y="1281654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00673" y="1080726"/>
            <a:ext cx="882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고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6601" y="2934624"/>
            <a:ext cx="3200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빠</a:t>
            </a:r>
            <a:r>
              <a:rPr lang="ko-KR" altLang="en-US" sz="5400" b="1" dirty="0" smtClean="0"/>
              <a:t> </a:t>
            </a:r>
            <a:r>
              <a:rPr lang="en-US" altLang="ko-KR" sz="5400" b="1" dirty="0" smtClean="0"/>
              <a:t>+</a:t>
            </a:r>
            <a:r>
              <a:rPr lang="ko-KR" altLang="en-US" sz="5400" b="1" dirty="0">
                <a:solidFill>
                  <a:srgbClr val="FF0000"/>
                </a:solidFill>
              </a:rPr>
              <a:t>ㅇ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5995757" y="2840845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1"/>
                </a:solidFill>
              </a:rPr>
              <a:t>빠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86095" y="1560649"/>
            <a:ext cx="1086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ㅇ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95757" y="3259518"/>
            <a:ext cx="728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ㅇ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63438" y="4507741"/>
            <a:ext cx="4194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안 </a:t>
            </a:r>
            <a:r>
              <a:rPr lang="en-US" altLang="ko-KR" sz="5400" b="1" dirty="0" smtClean="0"/>
              <a:t>+ </a:t>
            </a:r>
            <a:r>
              <a:rPr lang="ko-KR" altLang="en-US" sz="5400" b="1" dirty="0" smtClean="0"/>
              <a:t>겨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ㅇ</a:t>
            </a:r>
            <a:r>
              <a:rPr lang="ko-KR" altLang="en-US" sz="5400" b="1" dirty="0" smtClean="0"/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705600" y="4507741"/>
            <a:ext cx="18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안겨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437641" y="4832634"/>
            <a:ext cx="819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ㅇ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3" name="object 5"/>
          <p:cNvSpPr/>
          <p:nvPr/>
        </p:nvSpPr>
        <p:spPr>
          <a:xfrm>
            <a:off x="643862" y="1048107"/>
            <a:ext cx="1439935" cy="1293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9"/>
          <p:cNvSpPr/>
          <p:nvPr/>
        </p:nvSpPr>
        <p:spPr>
          <a:xfrm>
            <a:off x="655414" y="2840845"/>
            <a:ext cx="1439922" cy="1246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3"/>
          <p:cNvSpPr/>
          <p:nvPr/>
        </p:nvSpPr>
        <p:spPr>
          <a:xfrm>
            <a:off x="643859" y="4549925"/>
            <a:ext cx="1439938" cy="1194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777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2" grpId="0"/>
      <p:bldP spid="43" grpId="0"/>
      <p:bldP spid="44" grpId="0"/>
      <p:bldP spid="7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5131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-4099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ㄹ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1233931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다</a:t>
            </a:r>
            <a:endParaRPr 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55928" y="1248189"/>
            <a:ext cx="697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17472" y="1263741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+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12225" y="1274662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89799" y="1045390"/>
            <a:ext cx="882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1"/>
                </a:solidFill>
              </a:rPr>
              <a:t>다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9398" y="2962370"/>
            <a:ext cx="3200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마  </a:t>
            </a:r>
            <a:r>
              <a:rPr lang="en-US" altLang="ko-KR" sz="5400" b="1" dirty="0" smtClean="0"/>
              <a:t>+  </a:t>
            </a:r>
            <a:r>
              <a:rPr lang="ko-KR" altLang="en-US" sz="5400" b="1" dirty="0" smtClean="0"/>
              <a:t>ㄹ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6185282" y="2874614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마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89799" y="1524347"/>
            <a:ext cx="1086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09724" y="3347200"/>
            <a:ext cx="728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89398" y="4536369"/>
            <a:ext cx="4194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하 </a:t>
            </a:r>
            <a:r>
              <a:rPr lang="en-US" altLang="ko-KR" sz="5400" b="1" dirty="0" smtClean="0"/>
              <a:t>+ </a:t>
            </a:r>
            <a:r>
              <a:rPr lang="ko-KR" altLang="en-US" sz="5400" b="1" dirty="0" smtClean="0"/>
              <a:t>느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+</a:t>
            </a:r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r>
              <a:rPr lang="ko-KR" altLang="en-US" sz="5400" b="1" dirty="0" smtClean="0"/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931560" y="4536369"/>
            <a:ext cx="18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하느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21807" y="4991690"/>
            <a:ext cx="819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0" name="object 15"/>
          <p:cNvSpPr/>
          <p:nvPr/>
        </p:nvSpPr>
        <p:spPr>
          <a:xfrm>
            <a:off x="685716" y="4458900"/>
            <a:ext cx="1439875" cy="1330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/>
          <p:nvPr/>
        </p:nvSpPr>
        <p:spPr>
          <a:xfrm>
            <a:off x="559303" y="1183308"/>
            <a:ext cx="1439866" cy="12947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1"/>
          <p:cNvSpPr/>
          <p:nvPr/>
        </p:nvSpPr>
        <p:spPr>
          <a:xfrm>
            <a:off x="685800" y="2957606"/>
            <a:ext cx="1439791" cy="1165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328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2" grpId="0"/>
      <p:bldP spid="43" grpId="0"/>
      <p:bldP spid="44" grpId="0"/>
      <p:bldP spid="7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48 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0354"/>
          <a:stretch/>
        </p:blipFill>
        <p:spPr>
          <a:xfrm>
            <a:off x="20782" y="662466"/>
            <a:ext cx="9113386" cy="62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49 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954" t="11055" r="18398" b="43625"/>
          <a:stretch/>
        </p:blipFill>
        <p:spPr>
          <a:xfrm>
            <a:off x="0" y="1371600"/>
            <a:ext cx="4488873" cy="403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628" t="3784" r="4355"/>
          <a:stretch/>
        </p:blipFill>
        <p:spPr>
          <a:xfrm>
            <a:off x="4582301" y="1471000"/>
            <a:ext cx="4114800" cy="3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56" y="929984"/>
            <a:ext cx="8391525" cy="534352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Flowchart: Connector 14"/>
          <p:cNvSpPr/>
          <p:nvPr/>
        </p:nvSpPr>
        <p:spPr>
          <a:xfrm>
            <a:off x="1219200" y="1869713"/>
            <a:ext cx="838200" cy="77629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7007231" y="1881091"/>
            <a:ext cx="838199" cy="78971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1260764" y="3409074"/>
            <a:ext cx="831273" cy="76871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5267035" y="3406555"/>
            <a:ext cx="831273" cy="80018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2739072" y="4933442"/>
            <a:ext cx="1316182" cy="83182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5056025" y="4938837"/>
            <a:ext cx="1271260" cy="82941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rack 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650" y="757322"/>
            <a:ext cx="732846" cy="78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9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525243"/>
            <a:ext cx="8258175" cy="5676900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50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 sz="4400"/>
          </a:p>
        </p:txBody>
      </p:sp>
      <p:sp>
        <p:nvSpPr>
          <p:cNvPr id="18" name="TextBox 17"/>
          <p:cNvSpPr txBox="1"/>
          <p:nvPr/>
        </p:nvSpPr>
        <p:spPr>
          <a:xfrm>
            <a:off x="1132934" y="3311934"/>
            <a:ext cx="8778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친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09416" y="1791980"/>
            <a:ext cx="6858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8358" y="3312711"/>
            <a:ext cx="76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엄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4600" y="4842294"/>
            <a:ext cx="76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늘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71180" y="4853796"/>
            <a:ext cx="26783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 smtClean="0">
                <a:solidFill>
                  <a:srgbClr val="FF0000"/>
                </a:solidFill>
              </a:rPr>
              <a:t>안     경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4" name="Track 0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098" y="722852"/>
            <a:ext cx="868317" cy="7320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0738" y="1962977"/>
            <a:ext cx="8778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ㅜ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2934" y="2134644"/>
            <a:ext cx="79129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4400" dirty="0" smtClean="0">
                <a:solidFill>
                  <a:srgbClr val="FF0000"/>
                </a:solidFill>
              </a:rPr>
              <a:t>ㄴ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1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22" grpId="0"/>
      <p:bldP spid="23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159" y="665546"/>
            <a:ext cx="8934450" cy="5963854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34666" y="2665563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34666" y="3211349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26199" y="379984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공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64473" y="4358644"/>
            <a:ext cx="107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구  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93228" y="4934127"/>
            <a:ext cx="115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그  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990"/>
          <a:stretch/>
        </p:blipFill>
        <p:spPr>
          <a:xfrm>
            <a:off x="0" y="665546"/>
            <a:ext cx="9134168" cy="55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단어를 찾아 보세요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696284"/>
              </p:ext>
            </p:extLst>
          </p:nvPr>
        </p:nvGraphicFramePr>
        <p:xfrm>
          <a:off x="7421" y="675610"/>
          <a:ext cx="7934626" cy="5582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3518">
                  <a:extLst>
                    <a:ext uri="{9D8B030D-6E8A-4147-A177-3AD203B41FA5}">
                      <a16:colId xmlns:a16="http://schemas.microsoft.com/office/drawing/2014/main" xmlns="" val="108657096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378266283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408078584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2090782117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290481367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389784939"/>
                    </a:ext>
                  </a:extLst>
                </a:gridCol>
                <a:gridCol w="1133518">
                  <a:extLst>
                    <a:ext uri="{9D8B030D-6E8A-4147-A177-3AD203B41FA5}">
                      <a16:colId xmlns:a16="http://schemas.microsoft.com/office/drawing/2014/main" xmlns="" val="431927239"/>
                    </a:ext>
                  </a:extLst>
                </a:gridCol>
              </a:tblGrid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영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장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2216455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마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문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암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각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6413354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망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안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경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097143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빵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걱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2728168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돋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산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8768454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막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말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남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5190598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룸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1828221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공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카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하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2242869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안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마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7131546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강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마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407979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산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그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0065954"/>
                  </a:ext>
                </a:extLst>
              </a:tr>
              <a:tr h="4652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병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람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>
                          <a:effectLst/>
                        </a:rPr>
                        <a:t>룸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u="none" strike="noStrike" dirty="0">
                          <a:effectLst/>
                        </a:rPr>
                        <a:t>림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803324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350183"/>
              </p:ext>
            </p:extLst>
          </p:nvPr>
        </p:nvGraphicFramePr>
        <p:xfrm>
          <a:off x="8036641" y="1066800"/>
          <a:ext cx="985685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935">
                  <a:extLst>
                    <a:ext uri="{9D8B030D-6E8A-4147-A177-3AD203B41FA5}">
                      <a16:colId xmlns:a16="http://schemas.microsoft.com/office/drawing/2014/main" xmlns="" val="487556982"/>
                    </a:ext>
                  </a:extLst>
                </a:gridCol>
                <a:gridCol w="781750">
                  <a:extLst>
                    <a:ext uri="{9D8B030D-6E8A-4147-A177-3AD203B41FA5}">
                      <a16:colId xmlns:a16="http://schemas.microsoft.com/office/drawing/2014/main" xmlns="" val="3165309184"/>
                    </a:ext>
                  </a:extLst>
                </a:gridCol>
              </a:tblGrid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엄마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0001307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안경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893713"/>
                  </a:ext>
                </a:extLst>
              </a:tr>
              <a:tr h="3625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u="none" strike="noStrike" dirty="0">
                          <a:effectLst/>
                        </a:rPr>
                        <a:t>말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1990098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u="none" strike="noStrike">
                          <a:effectLst/>
                        </a:rPr>
                        <a:t>산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8414313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친구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451618"/>
                  </a:ext>
                </a:extLst>
              </a:tr>
              <a:tr h="4462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하늘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7067057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구름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6633985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그림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5234283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물병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0106301"/>
                  </a:ext>
                </a:extLst>
              </a:tr>
              <a:tr h="432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빵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3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1957441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5493821" y="2992905"/>
            <a:ext cx="1447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58567" y="1638238"/>
            <a:ext cx="1905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38521" y="3500906"/>
            <a:ext cx="2117083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27850" y="5322899"/>
            <a:ext cx="686139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1376548">
            <a:off x="1305810" y="3272306"/>
            <a:ext cx="217744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5652215">
            <a:off x="1216619" y="1832555"/>
            <a:ext cx="971650" cy="5771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34590" y="4865699"/>
            <a:ext cx="199544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1329670">
            <a:off x="5752525" y="5572666"/>
            <a:ext cx="2117083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00554" y="5790683"/>
            <a:ext cx="2117083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352642" y="2065806"/>
            <a:ext cx="1179148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한글이 야호 받침 게임</a:t>
            </a: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372943"/>
            <a:ext cx="8229600" cy="1295400"/>
          </a:xfrm>
        </p:spPr>
        <p:txBody>
          <a:bodyPr>
            <a:normAutofit/>
          </a:bodyPr>
          <a:lstStyle/>
          <a:p>
            <a:r>
              <a:rPr lang="ko-KR" altLang="en-US" sz="2500" b="1" dirty="0"/>
              <a:t>한글이야호 ㅁ </a:t>
            </a:r>
            <a:r>
              <a:rPr lang="ko-KR" altLang="en-US" sz="2500" b="1" dirty="0" smtClean="0"/>
              <a:t>받침 글자 </a:t>
            </a:r>
            <a:r>
              <a:rPr lang="en-US" altLang="ko-KR" sz="2500" b="1" u="sng" dirty="0" smtClean="0">
                <a:hlinkClick r:id="rId2"/>
              </a:rPr>
              <a:t>https://www.youtube.com/watch?v=qUSUCpLt49E/</a:t>
            </a:r>
            <a:endParaRPr lang="en-US" sz="25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286742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500" b="1" dirty="0"/>
              <a:t>한글이야호 ㅇ </a:t>
            </a:r>
            <a:r>
              <a:rPr lang="ko-KR" altLang="en-US" sz="2500" b="1" dirty="0" smtClean="0"/>
              <a:t>받침 글자</a:t>
            </a:r>
            <a:endParaRPr lang="en-US" sz="2500" b="1" dirty="0"/>
          </a:p>
          <a:p>
            <a:pPr marL="460375" indent="-115888">
              <a:buNone/>
            </a:pPr>
            <a:r>
              <a:rPr lang="en-US" altLang="ko-KR" sz="2500" b="1" u="sng" dirty="0" smtClean="0">
                <a:hlinkClick r:id="rId3"/>
              </a:rPr>
              <a:t>https://www.youtube.com/watch?v=jCC2NHivJ_I</a:t>
            </a:r>
            <a:endParaRPr lang="en-US" sz="2500" b="1" dirty="0">
              <a:solidFill>
                <a:srgbClr val="0070C0"/>
              </a:solidFill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710184" y="4648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00" b="1" dirty="0">
              <a:solidFill>
                <a:srgbClr val="0070C0"/>
              </a:solidFill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533400" y="4458324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500" b="1" dirty="0"/>
              <a:t>한글이야호 ㄱ ㄹ 받침글자</a:t>
            </a:r>
            <a:endParaRPr lang="en-US" sz="2500" b="1" dirty="0"/>
          </a:p>
          <a:p>
            <a:pPr marL="344488" indent="0">
              <a:buNone/>
            </a:pPr>
            <a:r>
              <a:rPr lang="en-US" altLang="ko-KR" sz="2500" b="1" u="sng" dirty="0" smtClean="0">
                <a:hlinkClick r:id="rId4"/>
              </a:rPr>
              <a:t>https://www.youtube.com/watch?v=aJXjFRJIBm4</a:t>
            </a:r>
            <a:endParaRPr lang="en-US" sz="25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4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5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받침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1018" b="24434"/>
          <a:stretch/>
        </p:blipFill>
        <p:spPr>
          <a:xfrm>
            <a:off x="706659" y="3860800"/>
            <a:ext cx="4269433" cy="2254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182" y="3858618"/>
            <a:ext cx="3479799" cy="22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 동화</a:t>
            </a:r>
            <a:r>
              <a:rPr kumimoji="1" lang="en-US" altLang="ko-KR" dirty="0" smtClean="0"/>
              <a:t>-</a:t>
            </a:r>
            <a:r>
              <a:rPr kumimoji="1" lang="ko-KR" altLang="en-US" dirty="0" smtClean="0"/>
              <a:t>쓰기 숙제</a:t>
            </a:r>
            <a:endParaRPr kumimoji="1" lang="x-none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핑크퐁 </a:t>
            </a:r>
            <a:r>
              <a:rPr lang="en-US" altLang="ko-KR" sz="3600" dirty="0" smtClean="0"/>
              <a:t>&lt;</a:t>
            </a:r>
            <a:r>
              <a:rPr lang="ko-KR" altLang="en-US" sz="3600" dirty="0" smtClean="0"/>
              <a:t>요술 </a:t>
            </a:r>
            <a:r>
              <a:rPr lang="ko-KR" altLang="en-US" sz="3600" dirty="0"/>
              <a:t>맷</a:t>
            </a:r>
            <a:r>
              <a:rPr lang="ko-KR" altLang="en-US" sz="3600" dirty="0" smtClean="0"/>
              <a:t>돌</a:t>
            </a:r>
            <a:r>
              <a:rPr lang="en-US" altLang="ko-KR" sz="3600" dirty="0" smtClean="0"/>
              <a:t>&gt;</a:t>
            </a:r>
            <a:endParaRPr lang="en-US" sz="36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1295400"/>
          </a:xfrm>
        </p:spPr>
        <p:txBody>
          <a:bodyPr anchor="ctr">
            <a:normAutofit/>
          </a:bodyPr>
          <a:lstStyle/>
          <a:p>
            <a:r>
              <a:rPr lang="ko-KR" altLang="en-US" sz="2800" b="1" u="sng" dirty="0">
                <a:hlinkClick r:id="rId2"/>
              </a:rPr>
              <a:t>핑크퐁 </a:t>
            </a:r>
            <a:r>
              <a:rPr lang="ko-KR" altLang="en-US" sz="2800" b="1" u="sng" dirty="0" smtClean="0">
                <a:hlinkClick r:id="rId2"/>
              </a:rPr>
              <a:t>전래 동화 </a:t>
            </a:r>
            <a:r>
              <a:rPr lang="en-US" sz="2800" b="1" u="sng" dirty="0" smtClean="0">
                <a:hlinkClick r:id="rId2"/>
              </a:rPr>
              <a:t>&lt;</a:t>
            </a:r>
            <a:r>
              <a:rPr lang="ko-KR" altLang="en-US" sz="2800" b="1" u="sng" dirty="0" smtClean="0">
                <a:hlinkClick r:id="rId2"/>
              </a:rPr>
              <a:t>요술 맷돌</a:t>
            </a:r>
            <a:r>
              <a:rPr lang="en-US" sz="2800" b="1" u="sng" dirty="0" smtClean="0">
                <a:hlinkClick r:id="rId2"/>
              </a:rPr>
              <a:t>&gt; </a:t>
            </a:r>
            <a:r>
              <a:rPr lang="ko-KR" altLang="en-US" sz="2800" b="1" u="sng" dirty="0" smtClean="0">
                <a:hlinkClick r:id="rId2"/>
              </a:rPr>
              <a:t>바로 가기 </a:t>
            </a:r>
            <a:r>
              <a:rPr lang="ko-KR" altLang="en-US" sz="2800" b="1" u="sng" dirty="0">
                <a:hlinkClick r:id="rId2"/>
              </a:rPr>
              <a:t>링크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6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944562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sz="3600" dirty="0" smtClean="0"/>
              <a:t>숙제</a:t>
            </a:r>
            <a:r>
              <a:rPr kumimoji="1" lang="en-US" altLang="ko-KR" sz="3600" dirty="0" smtClean="0"/>
              <a:t>-</a:t>
            </a:r>
            <a:r>
              <a:rPr kumimoji="1" lang="ko-KR" altLang="en-US" sz="3600" dirty="0" smtClean="0"/>
              <a:t>전래 동화 </a:t>
            </a:r>
            <a:r>
              <a:rPr kumimoji="1" lang="en-US" altLang="ko-KR" sz="3600" dirty="0" smtClean="0"/>
              <a:t>&lt;</a:t>
            </a:r>
            <a:r>
              <a:rPr kumimoji="1" lang="ko-KR" altLang="en-US" sz="3600" dirty="0" smtClean="0"/>
              <a:t>요술 맷돌</a:t>
            </a:r>
            <a:r>
              <a:rPr kumimoji="1" lang="en-US" altLang="ko-KR" sz="3600" dirty="0" smtClean="0"/>
              <a:t>&gt;</a:t>
            </a:r>
            <a:endParaRPr kumimoji="1" lang="x-none" altLang="en-US" sz="3600" dirty="0"/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xmlns="" id="{546D1850-802D-D44A-9028-D38F293A2213}"/>
              </a:ext>
            </a:extLst>
          </p:cNvPr>
          <p:cNvSpPr>
            <a:spLocks noGrp="1"/>
          </p:cNvSpPr>
          <p:nvPr/>
        </p:nvSpPr>
        <p:spPr>
          <a:xfrm>
            <a:off x="918527" y="1096963"/>
            <a:ext cx="7306945" cy="5075237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228600" marR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&lt;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요술</a:t>
            </a:r>
            <a:r>
              <a:rPr lang="en-US" alt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ko-KR" altLang="en-US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맷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돌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&gt; 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전래</a:t>
            </a:r>
            <a:r>
              <a:rPr lang="en-US" alt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동화에 </a:t>
            </a:r>
            <a:r>
              <a:rPr lang="ko-K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나오는 새 단어를 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알아</a:t>
            </a:r>
            <a:r>
              <a:rPr lang="ko-KR" altLang="en-US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봐요</a:t>
            </a:r>
            <a:r>
              <a:rPr lang="en-US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8600" marR="0">
              <a:spcBef>
                <a:spcPts val="48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영어로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써도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됩니다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이해를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하기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위한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단어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찾기입니다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Malgun Gothic" panose="020B0503020000020004" pitchFamily="34" charset="-127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요술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altLang="en-US" sz="16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맷</a:t>
            </a:r>
            <a:r>
              <a:rPr lang="ko-KR" sz="16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돌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 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영감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쫓겨나다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농부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곡식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정성껏 돌보다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잔치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ko-KR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소금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marR="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arenR"/>
            </a:pPr>
            <a:r>
              <a:rPr lang="ko-KR" sz="16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가라앉다</a:t>
            </a:r>
            <a:r>
              <a:rPr lang="en-US" sz="16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8600" marR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alt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이 </a:t>
            </a:r>
            <a:r>
              <a:rPr lang="ko-K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동화에서 바닷물이 지금도 짠 이유는 </a:t>
            </a:r>
            <a:r>
              <a:rPr lang="ko-KR" alt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뭐라고 했나</a:t>
            </a:r>
            <a:r>
              <a:rPr 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요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__________________________________________________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71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/>
              <a:t>  </a:t>
            </a:r>
            <a:r>
              <a:rPr lang="en-US" sz="2800" dirty="0" smtClean="0">
                <a:latin typeface="Arial Rounded MT Bold" panose="020F0704030504030204" pitchFamily="34" charset="0"/>
              </a:rPr>
              <a:t>1. Workbook </a:t>
            </a:r>
            <a:r>
              <a:rPr lang="en-US" sz="2800" dirty="0">
                <a:latin typeface="Arial Rounded MT Bold" panose="020F0704030504030204" pitchFamily="34" charset="0"/>
              </a:rPr>
              <a:t>5</a:t>
            </a:r>
            <a:r>
              <a:rPr lang="ko-KR" altLang="en-US" sz="2800" dirty="0" smtClean="0">
                <a:latin typeface="Arial Rounded MT Bold" panose="020F0704030504030204" pitchFamily="34" charset="0"/>
              </a:rPr>
              <a:t>과 </a:t>
            </a:r>
            <a:r>
              <a:rPr lang="en-US" sz="2800" dirty="0" smtClean="0">
                <a:latin typeface="Arial Rounded MT Bold" panose="020F0704030504030204" pitchFamily="34" charset="0"/>
              </a:rPr>
              <a:t>P. 24-27</a:t>
            </a:r>
          </a:p>
          <a:p>
            <a:pPr marL="0" indent="0">
              <a:buNone/>
            </a:pPr>
            <a:r>
              <a:rPr lang="en-US" sz="2800" dirty="0" smtClean="0">
                <a:latin typeface="Arial Rounded MT Bold" panose="020F0704030504030204" pitchFamily="34" charset="0"/>
              </a:rPr>
              <a:t>  2. Quizlet </a:t>
            </a:r>
            <a:r>
              <a:rPr lang="ko-KR" altLang="en-US" sz="28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28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tr-TR" sz="2800" dirty="0">
                <a:hlinkClick r:id="rId2"/>
              </a:rPr>
              <a:t>https://quizlet.com/_</a:t>
            </a:r>
            <a:r>
              <a:rPr lang="tr-TR" sz="2800" dirty="0" smtClean="0">
                <a:hlinkClick r:id="rId2"/>
              </a:rPr>
              <a:t>8cpbhd?x=1jqt&amp;i=2raghe</a:t>
            </a:r>
            <a:endParaRPr lang="en-US" sz="2800" dirty="0" smtClean="0"/>
          </a:p>
          <a:p>
            <a:pPr marL="0" indent="0" algn="ctr">
              <a:buNone/>
              <a:defRPr/>
            </a:pPr>
            <a:endParaRPr lang="tr-TR" sz="2800" dirty="0"/>
          </a:p>
          <a:p>
            <a:pPr marL="173038" indent="0">
              <a:buNone/>
            </a:pPr>
            <a:r>
              <a:rPr lang="en-US" sz="2800" dirty="0" smtClean="0">
                <a:latin typeface="Arial Rounded MT Bold" panose="020F0704030504030204" pitchFamily="34" charset="0"/>
              </a:rPr>
              <a:t>3.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173038" indent="0">
              <a:buNone/>
            </a:pPr>
            <a:r>
              <a:rPr lang="en-US" sz="2800" dirty="0" smtClean="0">
                <a:latin typeface="Arial Rounded MT Bold" panose="020F0704030504030204" pitchFamily="34" charset="0"/>
              </a:rPr>
              <a:t>4. 5</a:t>
            </a:r>
            <a:r>
              <a:rPr lang="ko-KR" altLang="en-US" sz="2800" dirty="0" smtClean="0">
                <a:latin typeface="Arial Rounded MT Bold" panose="020F0704030504030204" pitchFamily="34" charset="0"/>
              </a:rPr>
              <a:t>과 수업 </a:t>
            </a:r>
            <a:r>
              <a:rPr lang="en-US" altLang="ko-KR" sz="28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28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2800" dirty="0" smtClean="0">
              <a:latin typeface="Arial Rounded MT Bold" panose="020F0704030504030204" pitchFamily="34" charset="0"/>
            </a:endParaRPr>
          </a:p>
          <a:p>
            <a:pPr marL="173038" indent="0">
              <a:buNone/>
            </a:pPr>
            <a:endParaRPr lang="en-US" altLang="ko-KR" sz="2800" dirty="0" smtClean="0">
              <a:latin typeface="Arial Rounded MT Bold" panose="020F0704030504030204" pitchFamily="34" charset="0"/>
            </a:endParaRPr>
          </a:p>
          <a:p>
            <a:pPr marL="173038" indent="0">
              <a:buNone/>
            </a:pPr>
            <a:r>
              <a:rPr lang="en-US" altLang="ko-KR" sz="2800" dirty="0">
                <a:latin typeface="Arial Rounded MT Bold" panose="020F0704030504030204" pitchFamily="34" charset="0"/>
              </a:rPr>
              <a:t>5. </a:t>
            </a:r>
            <a:r>
              <a:rPr lang="ko-KR" altLang="en-US" sz="2800" dirty="0">
                <a:latin typeface="Arial Rounded MT Bold" panose="020F0704030504030204" pitchFamily="34" charset="0"/>
              </a:rPr>
              <a:t>전래 동화 </a:t>
            </a:r>
            <a:r>
              <a:rPr lang="en-US" altLang="ko-KR" sz="2800" dirty="0">
                <a:latin typeface="Arial Rounded MT Bold" panose="020F0704030504030204" pitchFamily="34" charset="0"/>
              </a:rPr>
              <a:t>&lt;</a:t>
            </a:r>
            <a:r>
              <a:rPr lang="ko-KR" altLang="en-US" sz="2800" dirty="0">
                <a:latin typeface="Arial Rounded MT Bold" panose="020F0704030504030204" pitchFamily="34" charset="0"/>
              </a:rPr>
              <a:t>요술 맷돌</a:t>
            </a:r>
            <a:r>
              <a:rPr lang="en-US" altLang="ko-KR" sz="2800" dirty="0">
                <a:latin typeface="Arial Rounded MT Bold" panose="020F0704030504030204" pitchFamily="34" charset="0"/>
              </a:rPr>
              <a:t>&gt;</a:t>
            </a:r>
            <a:r>
              <a:rPr lang="ko-KR" altLang="en-US" sz="2800" dirty="0">
                <a:latin typeface="Arial Rounded MT Bold" panose="020F0704030504030204" pitchFamily="34" charset="0"/>
              </a:rPr>
              <a:t>을 보고 난 후 숙제하기</a:t>
            </a:r>
            <a:endParaRPr lang="en-US" altLang="ko-KR" sz="2800" dirty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44527"/>
            <a:ext cx="8407400" cy="4991238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P. 24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2767" y="2054190"/>
            <a:ext cx="838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FF0000"/>
                </a:solidFill>
              </a:rPr>
              <a:t>곰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867" y="2739398"/>
            <a:ext cx="76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solidFill>
                  <a:srgbClr val="FF0000"/>
                </a:solidFill>
              </a:rPr>
              <a:t>말</a:t>
            </a:r>
            <a:r>
              <a:rPr lang="ko-KR" altLang="en-US" sz="3000" dirty="0" smtClean="0">
                <a:solidFill>
                  <a:srgbClr val="FF0000"/>
                </a:solidFill>
              </a:rPr>
              <a:t>  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7000" y="3424606"/>
            <a:ext cx="719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solidFill>
                  <a:srgbClr val="FF0000"/>
                </a:solidFill>
              </a:rPr>
              <a:t>친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91400" y="4076769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FF0000"/>
                </a:solidFill>
              </a:rPr>
              <a:t>림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82933" y="5428122"/>
            <a:ext cx="5503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>
                <a:solidFill>
                  <a:srgbClr val="FF0000"/>
                </a:solidFill>
              </a:rPr>
              <a:t>늘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1280"/>
          <a:stretch/>
        </p:blipFill>
        <p:spPr>
          <a:xfrm>
            <a:off x="1524000" y="38100"/>
            <a:ext cx="7620000" cy="9800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442200" y="4736591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rgbClr val="FF0000"/>
                </a:solidFill>
              </a:rPr>
              <a:t>방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8" grpId="0"/>
      <p:bldP spid="19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80" y="-5751"/>
            <a:ext cx="6886575" cy="6168569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26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1800" y="1320540"/>
            <a:ext cx="609600" cy="558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1800" y="2197877"/>
            <a:ext cx="1340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가      방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3059544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엄     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6748" y="3916527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구     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0686" y="4783616"/>
            <a:ext cx="1204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하     늘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62749" y="5640599"/>
            <a:ext cx="1257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안      경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565" t="1206" r="6235" b="3110"/>
          <a:stretch/>
        </p:blipFill>
        <p:spPr>
          <a:xfrm>
            <a:off x="1600200" y="0"/>
            <a:ext cx="7444077" cy="6286060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5729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26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0" y="254491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rgbClr val="FF0000"/>
                </a:solidFill>
              </a:rPr>
              <a:t>ㅁ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06767" y="413349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ㄴ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97955" y="414392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ㅇ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83883" y="57150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ㄹ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28804" y="571499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ㅁ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39281"/>
            <a:ext cx="7600950" cy="5312426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5729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26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2821" y="376324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ㅁ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05652" y="1932500"/>
            <a:ext cx="618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ㄴ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78454" y="1936997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ㅇ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2660" y="5550368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ㅁ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65169" y="550435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ㄹ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780" y="76200"/>
            <a:ext cx="7288619" cy="9630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81595" y="1929441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ㄴ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1201" y="3708367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ㅇ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5588" y="5496927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ㅇ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  <p:bldP spid="12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28600"/>
            <a:ext cx="8229600" cy="608961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910" y="34079"/>
            <a:ext cx="233029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P. 27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27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53163" y="668356"/>
            <a:ext cx="9036496" cy="57054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37437" cy="11080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44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806" t="17465" r="4251" b="11838"/>
          <a:stretch/>
        </p:blipFill>
        <p:spPr>
          <a:xfrm>
            <a:off x="946092" y="34944"/>
            <a:ext cx="8143567" cy="1108056"/>
          </a:xfrm>
          <a:prstGeom prst="rect">
            <a:avLst/>
          </a:prstGeom>
        </p:spPr>
      </p:pic>
      <p:sp>
        <p:nvSpPr>
          <p:cNvPr id="14" name="object 21"/>
          <p:cNvSpPr/>
          <p:nvPr/>
        </p:nvSpPr>
        <p:spPr>
          <a:xfrm>
            <a:off x="3962400" y="1524000"/>
            <a:ext cx="609599" cy="609600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산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17" name="object 21"/>
          <p:cNvSpPr/>
          <p:nvPr/>
        </p:nvSpPr>
        <p:spPr>
          <a:xfrm>
            <a:off x="2438400" y="1981200"/>
            <a:ext cx="609599" cy="609600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말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18" name="object 21"/>
          <p:cNvSpPr/>
          <p:nvPr/>
        </p:nvSpPr>
        <p:spPr>
          <a:xfrm>
            <a:off x="7010400" y="3216293"/>
            <a:ext cx="1219200" cy="669907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친구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7924800" y="4900630"/>
            <a:ext cx="609599" cy="609600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공</a:t>
            </a:r>
            <a:endParaRPr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•</a:t>
            </a:r>
            <a:r>
              <a:rPr lang="ko-KR" altLang="en-US" sz="2400" dirty="0"/>
              <a:t>재외동포를 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핑크퐁 </a:t>
            </a:r>
            <a:r>
              <a:rPr lang="en-US" altLang="ko-KR" sz="2400" dirty="0" smtClean="0"/>
              <a:t>&lt;</a:t>
            </a:r>
            <a:r>
              <a:rPr lang="ko-KR" altLang="en-US" sz="2400" dirty="0" smtClean="0"/>
              <a:t>요술 맷돌</a:t>
            </a:r>
            <a:r>
              <a:rPr lang="en-US" altLang="ko-KR" sz="2400" dirty="0" smtClean="0"/>
              <a:t>&gt;</a:t>
            </a:r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en-US" sz="2400" dirty="0">
                <a:hlinkClick r:id="rId2"/>
              </a:rPr>
              <a:t>https://www.youtube.com/watch?v=a1xrd0lSnQA&amp;t=113s</a:t>
            </a: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18300" y="34944"/>
            <a:ext cx="9134167" cy="63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37437" cy="4984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45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4" name="object 21"/>
          <p:cNvSpPr/>
          <p:nvPr/>
        </p:nvSpPr>
        <p:spPr>
          <a:xfrm>
            <a:off x="2986687" y="4837915"/>
            <a:ext cx="457199" cy="443481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빵</a:t>
            </a:r>
            <a:endParaRPr sz="2500" dirty="0">
              <a:solidFill>
                <a:srgbClr val="FF0000"/>
              </a:solidFill>
            </a:endParaRPr>
          </a:p>
        </p:txBody>
      </p:sp>
      <p:sp>
        <p:nvSpPr>
          <p:cNvPr id="18" name="object 21"/>
          <p:cNvSpPr/>
          <p:nvPr/>
        </p:nvSpPr>
        <p:spPr>
          <a:xfrm>
            <a:off x="6849533" y="685801"/>
            <a:ext cx="914400" cy="487354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구름</a:t>
            </a:r>
            <a:endParaRPr sz="2500" dirty="0">
              <a:solidFill>
                <a:srgbClr val="FF0000"/>
              </a:solidFill>
            </a:endParaRPr>
          </a:p>
        </p:txBody>
      </p:sp>
      <p:sp>
        <p:nvSpPr>
          <p:cNvPr id="13" name="object 21"/>
          <p:cNvSpPr/>
          <p:nvPr/>
        </p:nvSpPr>
        <p:spPr>
          <a:xfrm>
            <a:off x="2819400" y="198447"/>
            <a:ext cx="914400" cy="487354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하늘</a:t>
            </a:r>
            <a:endParaRPr sz="2500" dirty="0">
              <a:solidFill>
                <a:srgbClr val="FF0000"/>
              </a:solidFill>
            </a:endParaRPr>
          </a:p>
        </p:txBody>
      </p:sp>
      <p:sp>
        <p:nvSpPr>
          <p:cNvPr id="15" name="object 21"/>
          <p:cNvSpPr/>
          <p:nvPr/>
        </p:nvSpPr>
        <p:spPr>
          <a:xfrm>
            <a:off x="6849533" y="1734362"/>
            <a:ext cx="914400" cy="487354"/>
          </a:xfrm>
          <a:custGeom>
            <a:avLst/>
            <a:gdLst/>
            <a:ahLst/>
            <a:cxnLst/>
            <a:rect l="l" t="t" r="r" b="b"/>
            <a:pathLst>
              <a:path w="930719" h="622414">
                <a:moveTo>
                  <a:pt x="0" y="622414"/>
                </a:moveTo>
                <a:lnTo>
                  <a:pt x="930719" y="622414"/>
                </a:lnTo>
                <a:lnTo>
                  <a:pt x="930719" y="0"/>
                </a:lnTo>
                <a:lnTo>
                  <a:pt x="0" y="0"/>
                </a:lnTo>
                <a:lnTo>
                  <a:pt x="0" y="6224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CCCB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엄마</a:t>
            </a:r>
            <a:endParaRPr sz="2500" dirty="0">
              <a:solidFill>
                <a:srgbClr val="FF0000"/>
              </a:solidFill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333568" y="2666999"/>
            <a:ext cx="1000432" cy="586052"/>
          </a:xfrm>
          <a:prstGeom prst="wedgeRoundRectCallout">
            <a:avLst>
              <a:gd name="adj1" fmla="val 16622"/>
              <a:gd name="adj2" fmla="val 1033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가방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31" name="Rounded Rectangular Callout 30"/>
          <p:cNvSpPr/>
          <p:nvPr/>
        </p:nvSpPr>
        <p:spPr>
          <a:xfrm>
            <a:off x="3233584" y="2895599"/>
            <a:ext cx="886130" cy="625749"/>
          </a:xfrm>
          <a:prstGeom prst="wedgeRoundRectCallout">
            <a:avLst>
              <a:gd name="adj1" fmla="val 43704"/>
              <a:gd name="adj2" fmla="val 10952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물병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5300132" y="1691477"/>
            <a:ext cx="1143000" cy="530239"/>
          </a:xfrm>
          <a:prstGeom prst="wedgeRoundRectCallout">
            <a:avLst>
              <a:gd name="adj1" fmla="val 20415"/>
              <a:gd name="adj2" fmla="val 12602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그림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7792065" y="1295124"/>
            <a:ext cx="1143000" cy="530239"/>
          </a:xfrm>
          <a:prstGeom prst="wedgeRoundRectCallout">
            <a:avLst>
              <a:gd name="adj1" fmla="val -58844"/>
              <a:gd name="adj2" fmla="val 2010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solidFill>
                  <a:srgbClr val="FF0000"/>
                </a:solidFill>
              </a:rPr>
              <a:t>안경</a:t>
            </a:r>
            <a:endParaRPr lang="en-US" sz="2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3" grpId="0" animBg="1"/>
      <p:bldP spid="15" grpId="0" animBg="1"/>
      <p:bldP spid="2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/>
              <a:t>산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친구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말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하늘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구름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43400" y="1295400"/>
            <a:ext cx="4191000" cy="39624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</a:rPr>
              <a:t>ountain</a:t>
            </a:r>
            <a:endParaRPr lang="en-US" sz="4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f</a:t>
            </a:r>
            <a:r>
              <a:rPr lang="en-US" sz="4400" b="1" dirty="0" smtClean="0">
                <a:solidFill>
                  <a:srgbClr val="FF0000"/>
                </a:solidFill>
              </a:rPr>
              <a:t>riend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h</a:t>
            </a:r>
            <a:r>
              <a:rPr lang="en-US" sz="4400" b="1" dirty="0" smtClean="0">
                <a:solidFill>
                  <a:srgbClr val="FF0000"/>
                </a:solidFill>
              </a:rPr>
              <a:t>orse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s</a:t>
            </a:r>
            <a:r>
              <a:rPr lang="en-US" sz="4400" b="1" dirty="0" smtClean="0">
                <a:solidFill>
                  <a:srgbClr val="FF0000"/>
                </a:solidFill>
              </a:rPr>
              <a:t>ky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c</a:t>
            </a:r>
            <a:r>
              <a:rPr lang="en-US" sz="4400" b="1" dirty="0" smtClean="0">
                <a:solidFill>
                  <a:srgbClr val="FF0000"/>
                </a:solidFill>
              </a:rPr>
              <a:t>loud</a:t>
            </a:r>
            <a:endParaRPr lang="en-US" sz="4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46-47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b="1" dirty="0" smtClean="0"/>
              <a:t>엄마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그림</a:t>
            </a:r>
            <a:endParaRPr lang="en-US" altLang="ko-KR" sz="3600" b="1" dirty="0" smtClean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안경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가방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물병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빵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endParaRPr lang="en-US" altLang="ko-KR" sz="36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3600" b="1" dirty="0" smtClean="0"/>
          </a:p>
          <a:p>
            <a:pPr>
              <a:lnSpc>
                <a:spcPct val="110000"/>
              </a:lnSpc>
            </a:pPr>
            <a:endParaRPr lang="en-US" altLang="ko-KR" sz="3600" b="1" dirty="0"/>
          </a:p>
          <a:p>
            <a:pPr marL="0" indent="0">
              <a:buNone/>
            </a:pPr>
            <a:endParaRPr lang="en-US" altLang="ko-KR" sz="3200" b="1" dirty="0" smtClean="0"/>
          </a:p>
          <a:p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657600" y="1276823"/>
            <a:ext cx="39624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m</a:t>
            </a:r>
            <a:r>
              <a:rPr lang="en-US" sz="4000" b="1" dirty="0" smtClean="0">
                <a:solidFill>
                  <a:srgbClr val="FF0000"/>
                </a:solidFill>
              </a:rPr>
              <a:t>om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p</a:t>
            </a:r>
            <a:r>
              <a:rPr lang="en-US" sz="4000" b="1" dirty="0" smtClean="0">
                <a:solidFill>
                  <a:srgbClr val="FF0000"/>
                </a:solidFill>
              </a:rPr>
              <a:t>icture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e</a:t>
            </a:r>
            <a:r>
              <a:rPr lang="en-US" sz="4000" b="1" dirty="0" smtClean="0">
                <a:solidFill>
                  <a:srgbClr val="FF0000"/>
                </a:solidFill>
              </a:rPr>
              <a:t>ye glasses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bag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b</a:t>
            </a:r>
            <a:r>
              <a:rPr lang="en-US" sz="4000" b="1" dirty="0" smtClean="0">
                <a:solidFill>
                  <a:srgbClr val="FF0000"/>
                </a:solidFill>
              </a:rPr>
              <a:t>ottle water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b</a:t>
            </a:r>
            <a:r>
              <a:rPr lang="en-US" sz="4000" b="1" smtClean="0">
                <a:solidFill>
                  <a:srgbClr val="FF0000"/>
                </a:solidFill>
              </a:rPr>
              <a:t>read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876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52-53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5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48" y="1944821"/>
            <a:ext cx="8957904" cy="29718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/>
              <a:t>Quizlet </a:t>
            </a:r>
            <a:r>
              <a:rPr kumimoji="1" lang="en-US" altLang="ko-KR" sz="4000" smtClean="0"/>
              <a:t>5</a:t>
            </a:r>
            <a:r>
              <a:rPr kumimoji="1" lang="ko-KR" altLang="en-US" sz="4000" smtClean="0"/>
              <a:t>과 </a:t>
            </a:r>
            <a:r>
              <a:rPr kumimoji="1" lang="ko-KR" altLang="en-US" sz="4000" dirty="0" smtClean="0"/>
              <a:t>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받침</a:t>
            </a:r>
            <a:r>
              <a:rPr kumimoji="1" lang="en-US" altLang="ko-KR" sz="4000" b="1" dirty="0"/>
              <a:t>1</a:t>
            </a:r>
            <a:endParaRPr kumimoji="1" lang="en-US" altLang="ko-KR" sz="4000" b="1" dirty="0" smtClean="0"/>
          </a:p>
          <a:p>
            <a:pPr marL="0" indent="0" algn="ctr">
              <a:buNone/>
              <a:defRPr/>
            </a:pPr>
            <a:r>
              <a:rPr lang="tr-TR" dirty="0" smtClean="0">
                <a:hlinkClick r:id="rId3"/>
              </a:rPr>
              <a:t>https://quizlet.com/_8cpbhd?x=1jqt&amp;i=2raghe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752600" cy="7215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 </a:t>
            </a:r>
            <a:r>
              <a:rPr lang="ko-KR" altLang="en-US" sz="40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ㄴ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sp>
        <p:nvSpPr>
          <p:cNvPr id="31" name="object 8"/>
          <p:cNvSpPr/>
          <p:nvPr/>
        </p:nvSpPr>
        <p:spPr>
          <a:xfrm>
            <a:off x="636065" y="2761878"/>
            <a:ext cx="1439880" cy="1295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10"/>
          <p:cNvSpPr/>
          <p:nvPr/>
        </p:nvSpPr>
        <p:spPr>
          <a:xfrm>
            <a:off x="628601" y="4626589"/>
            <a:ext cx="1439855" cy="12959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22"/>
          <p:cNvSpPr/>
          <p:nvPr/>
        </p:nvSpPr>
        <p:spPr>
          <a:xfrm>
            <a:off x="631033" y="1035403"/>
            <a:ext cx="1439855" cy="12959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695068" y="1315703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누</a:t>
            </a:r>
            <a:endParaRPr 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55396" y="1329961"/>
            <a:ext cx="697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16940" y="1345513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+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92511" y="1328090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9267" y="1127162"/>
            <a:ext cx="882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1"/>
                </a:solidFill>
              </a:rPr>
              <a:t>누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5068" y="2785914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사  </a:t>
            </a:r>
            <a:r>
              <a:rPr lang="en-US" altLang="ko-KR" sz="5400" b="1" dirty="0" smtClean="0"/>
              <a:t>+  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ㄴ  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6165948" y="2857943"/>
            <a:ext cx="532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1"/>
                </a:solidFill>
              </a:rPr>
              <a:t>사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70576" y="1444679"/>
            <a:ext cx="882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87351" y="3188347"/>
            <a:ext cx="676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95068" y="4545054"/>
            <a:ext cx="4651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치</a:t>
            </a:r>
            <a:r>
              <a:rPr lang="ko-KR" altLang="en-US" sz="5400" b="1" dirty="0" smtClean="0"/>
              <a:t>  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ㄴ </a:t>
            </a:r>
            <a:r>
              <a:rPr lang="en-US" altLang="ko-KR" sz="5400" b="1" dirty="0" smtClean="0"/>
              <a:t>+ </a:t>
            </a:r>
            <a:r>
              <a:rPr lang="ko-KR" altLang="en-US" sz="5400" b="1" dirty="0" smtClean="0"/>
              <a:t>구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7263783" y="4416526"/>
            <a:ext cx="18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치구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1164" y="4785640"/>
            <a:ext cx="1524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3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2" grpId="0"/>
      <p:bldP spid="43" grpId="0"/>
      <p:bldP spid="44" grpId="0"/>
      <p:bldP spid="7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ㅁ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6010" y="1215266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고</a:t>
            </a:r>
            <a:endParaRPr 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96338" y="1229524"/>
            <a:ext cx="697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57882" y="1245076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+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33453" y="1227653"/>
            <a:ext cx="66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30209" y="1026725"/>
            <a:ext cx="882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고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6010" y="2916389"/>
            <a:ext cx="4488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구 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르</a:t>
            </a:r>
            <a:r>
              <a:rPr lang="en-US" altLang="ko-KR" sz="5400" b="1" dirty="0" smtClean="0"/>
              <a:t>+</a:t>
            </a:r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6401309" y="3009342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구르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15631" y="1469945"/>
            <a:ext cx="1086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86600" y="3482279"/>
            <a:ext cx="1020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767622" y="4517875"/>
            <a:ext cx="4651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그  </a:t>
            </a:r>
            <a:r>
              <a:rPr lang="en-US" altLang="ko-KR" sz="5400" b="1" dirty="0" smtClean="0"/>
              <a:t>+</a:t>
            </a:r>
            <a:r>
              <a:rPr lang="ko-KR" altLang="en-US" sz="5400" b="1" dirty="0"/>
              <a:t>리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5400" b="1" dirty="0" smtClean="0"/>
              <a:t>+ </a:t>
            </a:r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r>
              <a:rPr lang="ko-KR" altLang="en-US" sz="5400" b="1" dirty="0" smtClean="0"/>
              <a:t> </a:t>
            </a:r>
            <a:r>
              <a:rPr lang="en-US" altLang="ko-KR" sz="5400" b="1" dirty="0" smtClean="0"/>
              <a:t>=</a:t>
            </a:r>
            <a:endParaRPr lang="en-US" sz="5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934200" y="4434832"/>
            <a:ext cx="18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chemeClr val="accent1"/>
                </a:solidFill>
              </a:rPr>
              <a:t>그리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43582" y="4878546"/>
            <a:ext cx="819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0" name="object 12"/>
          <p:cNvSpPr/>
          <p:nvPr/>
        </p:nvSpPr>
        <p:spPr>
          <a:xfrm>
            <a:off x="506982" y="1133087"/>
            <a:ext cx="1592578" cy="1419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4"/>
          <p:cNvSpPr/>
          <p:nvPr/>
        </p:nvSpPr>
        <p:spPr>
          <a:xfrm>
            <a:off x="540849" y="2805093"/>
            <a:ext cx="1592754" cy="1341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6"/>
          <p:cNvSpPr/>
          <p:nvPr/>
        </p:nvSpPr>
        <p:spPr>
          <a:xfrm>
            <a:off x="540874" y="4467184"/>
            <a:ext cx="1592726" cy="1324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546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2" grpId="0"/>
      <p:bldP spid="43" grpId="0"/>
      <p:bldP spid="44" grpId="0"/>
      <p:bldP spid="7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10748</TotalTime>
  <Words>882</Words>
  <Application>Microsoft Office PowerPoint</Application>
  <PresentationFormat>On-screen Show (4:3)</PresentationFormat>
  <Paragraphs>378</Paragraphs>
  <Slides>30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Wingdings</vt:lpstr>
      <vt:lpstr>Malgun Gothic</vt:lpstr>
      <vt:lpstr>Arial Rounded MT Bold</vt:lpstr>
      <vt:lpstr>Malgun Gothic (Body)</vt:lpstr>
      <vt:lpstr>Malgun Gothic</vt:lpstr>
      <vt:lpstr>Calibri</vt:lpstr>
      <vt:lpstr>Arial Unicode MS</vt:lpstr>
      <vt:lpstr>돋움</vt:lpstr>
      <vt:lpstr>Times New Roman</vt:lpstr>
      <vt:lpstr>Gulim</vt:lpstr>
      <vt:lpstr>Office Theme</vt:lpstr>
      <vt:lpstr>     재외동포를 위한 한국어 (영어권)   1-1 </vt:lpstr>
      <vt:lpstr>재외동포를 위한 한국어 1-1   5과 받침 1    </vt:lpstr>
      <vt:lpstr>PowerPoint Presentation</vt:lpstr>
      <vt:lpstr>PowerPoint Presentation</vt:lpstr>
      <vt:lpstr>PowerPoint Presentation</vt:lpstr>
      <vt:lpstr>PowerPoint Presentation</vt:lpstr>
      <vt:lpstr>5과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한글이 야호 받침 게임</vt:lpstr>
      <vt:lpstr> 전래 동화-쓰기 숙제</vt:lpstr>
      <vt:lpstr>숙제-전래 동화 &lt;요술 맷돌&gt;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434</cp:revision>
  <dcterms:created xsi:type="dcterms:W3CDTF">2017-12-01T18:31:09Z</dcterms:created>
  <dcterms:modified xsi:type="dcterms:W3CDTF">2020-07-04T01:35:07Z</dcterms:modified>
</cp:coreProperties>
</file>